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725"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DF28E9A-C9D8-45C9-8B04-BC1B8C2FC1BC}" type="datetimeFigureOut">
              <a:rPr lang="en-AU" smtClean="0"/>
              <a:t>13/06/2019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3F952C24-C5FC-4C0D-91FB-4638D0ED609E}" type="slidenum">
              <a:rPr lang="en-AU" smtClean="0"/>
              <a:t>‹#›</a:t>
            </a:fld>
            <a:endParaRPr lang="en-A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667604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DF28E9A-C9D8-45C9-8B04-BC1B8C2FC1BC}" type="datetimeFigureOut">
              <a:rPr lang="en-AU" smtClean="0"/>
              <a:t>13/06/2019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3F952C24-C5FC-4C0D-91FB-4638D0ED609E}" type="slidenum">
              <a:rPr lang="en-AU" smtClean="0"/>
              <a:t>‹#›</a:t>
            </a:fld>
            <a:endParaRPr lang="en-AU"/>
          </a:p>
        </p:txBody>
      </p:sp>
    </p:spTree>
    <p:extLst>
      <p:ext uri="{BB962C8B-B14F-4D97-AF65-F5344CB8AC3E}">
        <p14:creationId xmlns:p14="http://schemas.microsoft.com/office/powerpoint/2010/main" val="10953210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DF28E9A-C9D8-45C9-8B04-BC1B8C2FC1BC}" type="datetimeFigureOut">
              <a:rPr lang="en-AU" smtClean="0"/>
              <a:t>13/06/2019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3F952C24-C5FC-4C0D-91FB-4638D0ED609E}" type="slidenum">
              <a:rPr lang="en-AU" smtClean="0"/>
              <a:t>‹#›</a:t>
            </a:fld>
            <a:endParaRPr lang="en-AU"/>
          </a:p>
        </p:txBody>
      </p:sp>
    </p:spTree>
    <p:extLst>
      <p:ext uri="{BB962C8B-B14F-4D97-AF65-F5344CB8AC3E}">
        <p14:creationId xmlns:p14="http://schemas.microsoft.com/office/powerpoint/2010/main" val="9304946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DF28E9A-C9D8-45C9-8B04-BC1B8C2FC1BC}" type="datetimeFigureOut">
              <a:rPr lang="en-AU" smtClean="0"/>
              <a:t>13/06/2019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3F952C24-C5FC-4C0D-91FB-4638D0ED609E}" type="slidenum">
              <a:rPr lang="en-AU" smtClean="0"/>
              <a:t>‹#›</a:t>
            </a:fld>
            <a:endParaRPr lang="en-AU"/>
          </a:p>
        </p:txBody>
      </p:sp>
    </p:spTree>
    <p:extLst>
      <p:ext uri="{BB962C8B-B14F-4D97-AF65-F5344CB8AC3E}">
        <p14:creationId xmlns:p14="http://schemas.microsoft.com/office/powerpoint/2010/main" val="375362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DF28E9A-C9D8-45C9-8B04-BC1B8C2FC1BC}" type="datetimeFigureOut">
              <a:rPr lang="en-AU" smtClean="0"/>
              <a:t>13/06/2019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3F952C24-C5FC-4C0D-91FB-4638D0ED609E}" type="slidenum">
              <a:rPr lang="en-AU" smtClean="0"/>
              <a:t>‹#›</a:t>
            </a:fld>
            <a:endParaRPr lang="en-A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46248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8" y="1845734"/>
            <a:ext cx="4937760" cy="402335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DF28E9A-C9D8-45C9-8B04-BC1B8C2FC1BC}" type="datetimeFigureOut">
              <a:rPr lang="en-AU" smtClean="0"/>
              <a:t>13/06/2019</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3F952C24-C5FC-4C0D-91FB-4638D0ED609E}" type="slidenum">
              <a:rPr lang="en-AU" smtClean="0"/>
              <a:t>‹#›</a:t>
            </a:fld>
            <a:endParaRPr lang="en-AU"/>
          </a:p>
        </p:txBody>
      </p:sp>
    </p:spTree>
    <p:extLst>
      <p:ext uri="{BB962C8B-B14F-4D97-AF65-F5344CB8AC3E}">
        <p14:creationId xmlns:p14="http://schemas.microsoft.com/office/powerpoint/2010/main" val="886484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lumMod val="9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lumMod val="9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DF28E9A-C9D8-45C9-8B04-BC1B8C2FC1BC}" type="datetimeFigureOut">
              <a:rPr lang="en-AU" smtClean="0"/>
              <a:t>13/06/2019</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3F952C24-C5FC-4C0D-91FB-4638D0ED609E}" type="slidenum">
              <a:rPr lang="en-AU" smtClean="0"/>
              <a:t>‹#›</a:t>
            </a:fld>
            <a:endParaRPr lang="en-AU"/>
          </a:p>
        </p:txBody>
      </p:sp>
    </p:spTree>
    <p:extLst>
      <p:ext uri="{BB962C8B-B14F-4D97-AF65-F5344CB8AC3E}">
        <p14:creationId xmlns:p14="http://schemas.microsoft.com/office/powerpoint/2010/main" val="37168681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DF28E9A-C9D8-45C9-8B04-BC1B8C2FC1BC}" type="datetimeFigureOut">
              <a:rPr lang="en-AU" smtClean="0"/>
              <a:t>13/06/2019</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3F952C24-C5FC-4C0D-91FB-4638D0ED609E}" type="slidenum">
              <a:rPr lang="en-AU" smtClean="0"/>
              <a:t>‹#›</a:t>
            </a:fld>
            <a:endParaRPr lang="en-AU"/>
          </a:p>
        </p:txBody>
      </p:sp>
    </p:spTree>
    <p:extLst>
      <p:ext uri="{BB962C8B-B14F-4D97-AF65-F5344CB8AC3E}">
        <p14:creationId xmlns:p14="http://schemas.microsoft.com/office/powerpoint/2010/main" val="30323642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DF28E9A-C9D8-45C9-8B04-BC1B8C2FC1BC}" type="datetimeFigureOut">
              <a:rPr lang="en-AU" smtClean="0"/>
              <a:t>13/06/2019</a:t>
            </a:fld>
            <a:endParaRPr lang="en-AU"/>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AU"/>
          </a:p>
        </p:txBody>
      </p:sp>
      <p:sp>
        <p:nvSpPr>
          <p:cNvPr id="9" name="Slide Number Placeholder 8"/>
          <p:cNvSpPr>
            <a:spLocks noGrp="1"/>
          </p:cNvSpPr>
          <p:nvPr>
            <p:ph type="sldNum" sz="quarter" idx="12"/>
          </p:nvPr>
        </p:nvSpPr>
        <p:spPr/>
        <p:txBody>
          <a:bodyPr/>
          <a:lstStyle/>
          <a:p>
            <a:fld id="{3F952C24-C5FC-4C0D-91FB-4638D0ED609E}" type="slidenum">
              <a:rPr lang="en-AU" smtClean="0"/>
              <a:t>‹#›</a:t>
            </a:fld>
            <a:endParaRPr lang="en-AU"/>
          </a:p>
        </p:txBody>
      </p:sp>
    </p:spTree>
    <p:extLst>
      <p:ext uri="{BB962C8B-B14F-4D97-AF65-F5344CB8AC3E}">
        <p14:creationId xmlns:p14="http://schemas.microsoft.com/office/powerpoint/2010/main" val="33493749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4050791"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9DF28E9A-C9D8-45C9-8B04-BC1B8C2FC1BC}" type="datetimeFigureOut">
              <a:rPr lang="en-AU" smtClean="0"/>
              <a:t>13/06/2019</a:t>
            </a:fld>
            <a:endParaRPr lang="en-AU"/>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AU"/>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F952C24-C5FC-4C0D-91FB-4638D0ED609E}" type="slidenum">
              <a:rPr lang="en-AU" smtClean="0"/>
              <a:t>‹#›</a:t>
            </a:fld>
            <a:endParaRPr lang="en-AU"/>
          </a:p>
        </p:txBody>
      </p:sp>
    </p:spTree>
    <p:extLst>
      <p:ext uri="{BB962C8B-B14F-4D97-AF65-F5344CB8AC3E}">
        <p14:creationId xmlns:p14="http://schemas.microsoft.com/office/powerpoint/2010/main" val="29218937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chemeClr val="tx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1">
              <a:lumMod val="50000"/>
              <a:lumOff val="5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chemeClr val="tx2"/>
                </a:solidFill>
              </a:defRPr>
            </a:lvl1pPr>
          </a:lstStyle>
          <a:p>
            <a:fld id="{9DF28E9A-C9D8-45C9-8B04-BC1B8C2FC1BC}" type="datetimeFigureOut">
              <a:rPr lang="en-AU" smtClean="0"/>
              <a:t>13/06/2019</a:t>
            </a:fld>
            <a:endParaRPr lang="en-AU"/>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AU"/>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F952C24-C5FC-4C0D-91FB-4638D0ED609E}" type="slidenum">
              <a:rPr lang="en-AU" smtClean="0"/>
              <a:t>‹#›</a:t>
            </a:fld>
            <a:endParaRPr lang="en-AU"/>
          </a:p>
        </p:txBody>
      </p:sp>
    </p:spTree>
    <p:extLst>
      <p:ext uri="{BB962C8B-B14F-4D97-AF65-F5344CB8AC3E}">
        <p14:creationId xmlns:p14="http://schemas.microsoft.com/office/powerpoint/2010/main" val="13672731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75000"/>
            <a:lumOff val="25000"/>
          </a:schemeClr>
        </a:solidFill>
        <a:effectLst/>
      </p:bgPr>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DF28E9A-C9D8-45C9-8B04-BC1B8C2FC1BC}" type="datetimeFigureOut">
              <a:rPr lang="en-AU" smtClean="0"/>
              <a:t>13/06/2019</a:t>
            </a:fld>
            <a:endParaRPr lang="en-AU"/>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AU"/>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3F952C24-C5FC-4C0D-91FB-4638D0ED609E}" type="slidenum">
              <a:rPr lang="en-AU" smtClean="0"/>
              <a:t>‹#›</a:t>
            </a:fld>
            <a:endParaRPr lang="en-AU"/>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1850835"/>
      </p:ext>
    </p:extLst>
  </p:cSld>
  <p:clrMap bg1="dk1" tx1="lt1" bg2="dk2" tx2="lt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3"/>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3"/>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3"/>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3"/>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3"/>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3"/>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3"/>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3"/>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3"/>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44BBDF-BED6-418D-A60C-22FDF5081CD5}"/>
              </a:ext>
            </a:extLst>
          </p:cNvPr>
          <p:cNvSpPr>
            <a:spLocks noGrp="1"/>
          </p:cNvSpPr>
          <p:nvPr>
            <p:ph type="ctrTitle"/>
          </p:nvPr>
        </p:nvSpPr>
        <p:spPr/>
        <p:txBody>
          <a:bodyPr/>
          <a:lstStyle/>
          <a:p>
            <a:r>
              <a:rPr lang="en-AU" dirty="0"/>
              <a:t>Mackie Cricket Club</a:t>
            </a:r>
          </a:p>
        </p:txBody>
      </p:sp>
      <p:sp>
        <p:nvSpPr>
          <p:cNvPr id="3" name="Subtitle 2">
            <a:extLst>
              <a:ext uri="{FF2B5EF4-FFF2-40B4-BE49-F238E27FC236}">
                <a16:creationId xmlns:a16="http://schemas.microsoft.com/office/drawing/2014/main" id="{6CCD21DD-D9E4-471E-AF98-8EC7FFB05732}"/>
              </a:ext>
            </a:extLst>
          </p:cNvPr>
          <p:cNvSpPr>
            <a:spLocks noGrp="1"/>
          </p:cNvSpPr>
          <p:nvPr>
            <p:ph type="subTitle" idx="1"/>
          </p:nvPr>
        </p:nvSpPr>
        <p:spPr/>
        <p:txBody>
          <a:bodyPr>
            <a:normAutofit fontScale="92500"/>
          </a:bodyPr>
          <a:lstStyle/>
          <a:p>
            <a:r>
              <a:rPr lang="en-AU" sz="4800" dirty="0"/>
              <a:t>Survey RESULTS - SEASON 2018-2019</a:t>
            </a:r>
          </a:p>
        </p:txBody>
      </p:sp>
    </p:spTree>
    <p:extLst>
      <p:ext uri="{BB962C8B-B14F-4D97-AF65-F5344CB8AC3E}">
        <p14:creationId xmlns:p14="http://schemas.microsoft.com/office/powerpoint/2010/main" val="6215883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CBC2E9-A3AF-456C-945E-0622CC4C59BE}"/>
              </a:ext>
            </a:extLst>
          </p:cNvPr>
          <p:cNvSpPr>
            <a:spLocks noGrp="1"/>
          </p:cNvSpPr>
          <p:nvPr>
            <p:ph idx="1"/>
          </p:nvPr>
        </p:nvSpPr>
        <p:spPr>
          <a:xfrm>
            <a:off x="1097280" y="235670"/>
            <a:ext cx="10058400" cy="5633424"/>
          </a:xfrm>
        </p:spPr>
        <p:txBody>
          <a:bodyPr>
            <a:normAutofit/>
          </a:bodyPr>
          <a:lstStyle/>
          <a:p>
            <a:pPr fontAlgn="t"/>
            <a:r>
              <a:rPr lang="en-AU" dirty="0"/>
              <a:t>4. Lots of work to be done in regard to culture, branding and promotion. Especially senior club promotion through social media.</a:t>
            </a:r>
          </a:p>
          <a:p>
            <a:pPr fontAlgn="t"/>
            <a:r>
              <a:rPr lang="en-AU" dirty="0"/>
              <a:t>5. We need to market the club and recruit players and get back to the 5 teams we had last year. With a new playing/coach will bring new ideas and get back to what it was a few years ago.</a:t>
            </a:r>
          </a:p>
          <a:p>
            <a:endParaRPr lang="en-AU" dirty="0"/>
          </a:p>
          <a:p>
            <a:r>
              <a:rPr lang="en-AU" dirty="0"/>
              <a:t>6. Somehow get lower grade players to enjoy the club culture. Maybe get suggestions from them about what would get them to the club</a:t>
            </a:r>
          </a:p>
          <a:p>
            <a:r>
              <a:rPr lang="en-AU" dirty="0"/>
              <a:t>7. very welcoming</a:t>
            </a:r>
          </a:p>
          <a:p>
            <a:r>
              <a:rPr lang="en-AU" dirty="0"/>
              <a:t>8. The club like all things just needs to look at ways to improve to make things better and more inclusive for everyone</a:t>
            </a:r>
          </a:p>
          <a:p>
            <a:r>
              <a:rPr lang="en-AU" dirty="0"/>
              <a:t>9. Great club, awesome people and very welcoming. Thanks for letting me roll the arm over :)</a:t>
            </a:r>
          </a:p>
          <a:p>
            <a:r>
              <a:rPr lang="en-AU" dirty="0"/>
              <a:t>10. Needs to get more people involved</a:t>
            </a:r>
          </a:p>
        </p:txBody>
      </p:sp>
    </p:spTree>
    <p:extLst>
      <p:ext uri="{BB962C8B-B14F-4D97-AF65-F5344CB8AC3E}">
        <p14:creationId xmlns:p14="http://schemas.microsoft.com/office/powerpoint/2010/main" val="521717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71F823-FEB2-4CC3-89A9-C03C6C04A44B}"/>
              </a:ext>
            </a:extLst>
          </p:cNvPr>
          <p:cNvSpPr>
            <a:spLocks noGrp="1"/>
          </p:cNvSpPr>
          <p:nvPr>
            <p:ph idx="1"/>
          </p:nvPr>
        </p:nvSpPr>
        <p:spPr>
          <a:xfrm>
            <a:off x="1097280" y="273377"/>
            <a:ext cx="10058400" cy="5595717"/>
          </a:xfrm>
        </p:spPr>
        <p:txBody>
          <a:bodyPr>
            <a:normAutofit lnSpcReduction="10000"/>
          </a:bodyPr>
          <a:lstStyle/>
          <a:p>
            <a:r>
              <a:rPr lang="en-AU" dirty="0"/>
              <a:t>11. I think the club needs to identify where it’s fallen down in regards to lack of playing numbers. For those that attend training and play get the best out of themselves and if there is lack of interest from some of the playing group, then next season will prove to be even worse for numbers. We saw that when numbers were strong the top three teams all could win games or at least be competitive in their respective grades, the lack of numbers has shown that now 2nds and 3rds will drop a grade as a result of poor performance and not enforced by the league, cricket should be about providing commitment to the club in the summer and not play when you feel like it. The volunteers have done a fantastic job this season and this is under no scrutiny of them. The lack of numbers I feel will not help in the recruitment of numbers and talent to the club in future seasons.</a:t>
            </a:r>
          </a:p>
          <a:p>
            <a:r>
              <a:rPr lang="en-AU" dirty="0"/>
              <a:t>12. The player list needs to be looked at to see how many games each player has played in the last 2/3 seasons. This way we can determine what grades should be applied for next season. Also take into account players age. The guys around 50 years of age would prefer to play limited overs I imagine.</a:t>
            </a:r>
          </a:p>
          <a:p>
            <a:r>
              <a:rPr lang="en-AU" dirty="0"/>
              <a:t>13. Need chief selector or 2 to have an overall selection view. Core of team to be kept same and not move around</a:t>
            </a:r>
          </a:p>
          <a:p>
            <a:r>
              <a:rPr lang="en-AU" dirty="0"/>
              <a:t>14. It will be great to be part of the same team through out the season instead of shuffling around. Also, maybe putting players in the team that might be more suitable for rather than simply "fill the spots“</a:t>
            </a:r>
          </a:p>
          <a:p>
            <a:endParaRPr lang="en-AU" dirty="0"/>
          </a:p>
        </p:txBody>
      </p:sp>
    </p:spTree>
    <p:extLst>
      <p:ext uri="{BB962C8B-B14F-4D97-AF65-F5344CB8AC3E}">
        <p14:creationId xmlns:p14="http://schemas.microsoft.com/office/powerpoint/2010/main" val="1358962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DD3315-9D29-4029-87D5-E6F20D03F451}"/>
              </a:ext>
            </a:extLst>
          </p:cNvPr>
          <p:cNvSpPr>
            <a:spLocks noGrp="1"/>
          </p:cNvSpPr>
          <p:nvPr>
            <p:ph type="title"/>
          </p:nvPr>
        </p:nvSpPr>
        <p:spPr/>
        <p:txBody>
          <a:bodyPr/>
          <a:lstStyle/>
          <a:p>
            <a:r>
              <a:rPr lang="en-AU" dirty="0"/>
              <a:t>Survey One - Conclusions</a:t>
            </a:r>
          </a:p>
        </p:txBody>
      </p:sp>
      <p:sp>
        <p:nvSpPr>
          <p:cNvPr id="3" name="Content Placeholder 2">
            <a:extLst>
              <a:ext uri="{FF2B5EF4-FFF2-40B4-BE49-F238E27FC236}">
                <a16:creationId xmlns:a16="http://schemas.microsoft.com/office/drawing/2014/main" id="{C58325DA-9F3A-4D29-A3F6-740070276596}"/>
              </a:ext>
            </a:extLst>
          </p:cNvPr>
          <p:cNvSpPr>
            <a:spLocks noGrp="1"/>
          </p:cNvSpPr>
          <p:nvPr>
            <p:ph idx="1"/>
          </p:nvPr>
        </p:nvSpPr>
        <p:spPr/>
        <p:txBody>
          <a:bodyPr/>
          <a:lstStyle/>
          <a:p>
            <a:r>
              <a:rPr lang="en-AU" dirty="0"/>
              <a:t>1. Responses came from all 4 senior teams plus veterans, none from turf team</a:t>
            </a:r>
          </a:p>
          <a:p>
            <a:r>
              <a:rPr lang="en-AU" dirty="0"/>
              <a:t>2. About 93% enjoyed playing with the club</a:t>
            </a:r>
          </a:p>
          <a:p>
            <a:r>
              <a:rPr lang="en-AU" dirty="0"/>
              <a:t>3. About 90% got adequate opportunity, 10% didn’t</a:t>
            </a:r>
          </a:p>
          <a:p>
            <a:r>
              <a:rPr lang="en-AU" dirty="0"/>
              <a:t>4. About 96% thought their team had a good spirit and culture</a:t>
            </a:r>
          </a:p>
          <a:p>
            <a:r>
              <a:rPr lang="en-AU" dirty="0"/>
              <a:t>5. Over 90% thought Mackie was a good environment</a:t>
            </a:r>
          </a:p>
          <a:p>
            <a:r>
              <a:rPr lang="en-AU" dirty="0"/>
              <a:t>6. The club can improve further, taking respondent comments into consideration</a:t>
            </a:r>
          </a:p>
        </p:txBody>
      </p:sp>
    </p:spTree>
    <p:extLst>
      <p:ext uri="{BB962C8B-B14F-4D97-AF65-F5344CB8AC3E}">
        <p14:creationId xmlns:p14="http://schemas.microsoft.com/office/powerpoint/2010/main" val="3910476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C070CE-4939-4BEF-B3F6-8A6A6C086849}"/>
              </a:ext>
            </a:extLst>
          </p:cNvPr>
          <p:cNvSpPr>
            <a:spLocks noGrp="1"/>
          </p:cNvSpPr>
          <p:nvPr>
            <p:ph type="title"/>
          </p:nvPr>
        </p:nvSpPr>
        <p:spPr/>
        <p:txBody>
          <a:bodyPr>
            <a:normAutofit/>
          </a:bodyPr>
          <a:lstStyle/>
          <a:p>
            <a:r>
              <a:rPr lang="en-AU" dirty="0"/>
              <a:t>Survey Two - Mackie Cricket Club Strategic Survey</a:t>
            </a:r>
          </a:p>
        </p:txBody>
      </p:sp>
      <p:pic>
        <p:nvPicPr>
          <p:cNvPr id="3" name="Picture 2">
            <a:extLst>
              <a:ext uri="{FF2B5EF4-FFF2-40B4-BE49-F238E27FC236}">
                <a16:creationId xmlns:a16="http://schemas.microsoft.com/office/drawing/2014/main" id="{EF39E166-C10A-4F95-8CC7-F76089367FF0}"/>
              </a:ext>
            </a:extLst>
          </p:cNvPr>
          <p:cNvPicPr>
            <a:picLocks noChangeAspect="1"/>
          </p:cNvPicPr>
          <p:nvPr/>
        </p:nvPicPr>
        <p:blipFill>
          <a:blip r:embed="rId2"/>
          <a:stretch>
            <a:fillRect/>
          </a:stretch>
        </p:blipFill>
        <p:spPr>
          <a:xfrm>
            <a:off x="1524000" y="2166937"/>
            <a:ext cx="9144000" cy="2524125"/>
          </a:xfrm>
          <a:prstGeom prst="rect">
            <a:avLst/>
          </a:prstGeom>
        </p:spPr>
      </p:pic>
    </p:spTree>
    <p:extLst>
      <p:ext uri="{BB962C8B-B14F-4D97-AF65-F5344CB8AC3E}">
        <p14:creationId xmlns:p14="http://schemas.microsoft.com/office/powerpoint/2010/main" val="23958612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AF6F515-5369-49D4-A0C9-07F4465C91CA}"/>
              </a:ext>
            </a:extLst>
          </p:cNvPr>
          <p:cNvPicPr>
            <a:picLocks noChangeAspect="1"/>
          </p:cNvPicPr>
          <p:nvPr/>
        </p:nvPicPr>
        <p:blipFill>
          <a:blip r:embed="rId2"/>
          <a:stretch>
            <a:fillRect/>
          </a:stretch>
        </p:blipFill>
        <p:spPr>
          <a:xfrm>
            <a:off x="943583" y="291830"/>
            <a:ext cx="10428051" cy="5933872"/>
          </a:xfrm>
          <a:prstGeom prst="rect">
            <a:avLst/>
          </a:prstGeom>
        </p:spPr>
      </p:pic>
    </p:spTree>
    <p:extLst>
      <p:ext uri="{BB962C8B-B14F-4D97-AF65-F5344CB8AC3E}">
        <p14:creationId xmlns:p14="http://schemas.microsoft.com/office/powerpoint/2010/main" val="16454920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CE72A1F-AEAE-40C1-89EE-C2DACBC99646}"/>
              </a:ext>
            </a:extLst>
          </p:cNvPr>
          <p:cNvPicPr>
            <a:picLocks noChangeAspect="1"/>
          </p:cNvPicPr>
          <p:nvPr/>
        </p:nvPicPr>
        <p:blipFill>
          <a:blip r:embed="rId2"/>
          <a:stretch>
            <a:fillRect/>
          </a:stretch>
        </p:blipFill>
        <p:spPr>
          <a:xfrm>
            <a:off x="963038" y="262648"/>
            <a:ext cx="10554511" cy="5924144"/>
          </a:xfrm>
          <a:prstGeom prst="rect">
            <a:avLst/>
          </a:prstGeom>
        </p:spPr>
      </p:pic>
    </p:spTree>
    <p:extLst>
      <p:ext uri="{BB962C8B-B14F-4D97-AF65-F5344CB8AC3E}">
        <p14:creationId xmlns:p14="http://schemas.microsoft.com/office/powerpoint/2010/main" val="15326092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1538D74-786C-4AEB-8359-185C01B5ADC0}"/>
              </a:ext>
            </a:extLst>
          </p:cNvPr>
          <p:cNvPicPr>
            <a:picLocks noChangeAspect="1"/>
          </p:cNvPicPr>
          <p:nvPr/>
        </p:nvPicPr>
        <p:blipFill>
          <a:blip r:embed="rId2"/>
          <a:stretch>
            <a:fillRect/>
          </a:stretch>
        </p:blipFill>
        <p:spPr>
          <a:xfrm>
            <a:off x="1001949" y="233465"/>
            <a:ext cx="10359957" cy="5963054"/>
          </a:xfrm>
          <a:prstGeom prst="rect">
            <a:avLst/>
          </a:prstGeom>
        </p:spPr>
      </p:pic>
    </p:spTree>
    <p:extLst>
      <p:ext uri="{BB962C8B-B14F-4D97-AF65-F5344CB8AC3E}">
        <p14:creationId xmlns:p14="http://schemas.microsoft.com/office/powerpoint/2010/main" val="2791546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B363298-5627-4D68-8558-9ED8EA354C7B}"/>
              </a:ext>
            </a:extLst>
          </p:cNvPr>
          <p:cNvPicPr>
            <a:picLocks noChangeAspect="1"/>
          </p:cNvPicPr>
          <p:nvPr/>
        </p:nvPicPr>
        <p:blipFill>
          <a:blip r:embed="rId2"/>
          <a:stretch>
            <a:fillRect/>
          </a:stretch>
        </p:blipFill>
        <p:spPr>
          <a:xfrm>
            <a:off x="1060315" y="276225"/>
            <a:ext cx="10340501" cy="5871656"/>
          </a:xfrm>
          <a:prstGeom prst="rect">
            <a:avLst/>
          </a:prstGeom>
        </p:spPr>
      </p:pic>
    </p:spTree>
    <p:extLst>
      <p:ext uri="{BB962C8B-B14F-4D97-AF65-F5344CB8AC3E}">
        <p14:creationId xmlns:p14="http://schemas.microsoft.com/office/powerpoint/2010/main" val="35645616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302AAD5-E079-433B-84D5-1994F22DD3E2}"/>
              </a:ext>
            </a:extLst>
          </p:cNvPr>
          <p:cNvPicPr>
            <a:picLocks noChangeAspect="1"/>
          </p:cNvPicPr>
          <p:nvPr/>
        </p:nvPicPr>
        <p:blipFill>
          <a:blip r:embed="rId2"/>
          <a:stretch>
            <a:fillRect/>
          </a:stretch>
        </p:blipFill>
        <p:spPr>
          <a:xfrm>
            <a:off x="1011678" y="321013"/>
            <a:ext cx="10515600" cy="5846323"/>
          </a:xfrm>
          <a:prstGeom prst="rect">
            <a:avLst/>
          </a:prstGeom>
        </p:spPr>
      </p:pic>
    </p:spTree>
    <p:extLst>
      <p:ext uri="{BB962C8B-B14F-4D97-AF65-F5344CB8AC3E}">
        <p14:creationId xmlns:p14="http://schemas.microsoft.com/office/powerpoint/2010/main" val="15039948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FF1C98A-7C9A-4383-A2B4-1264518853EA}"/>
              </a:ext>
            </a:extLst>
          </p:cNvPr>
          <p:cNvPicPr>
            <a:picLocks noChangeAspect="1"/>
          </p:cNvPicPr>
          <p:nvPr/>
        </p:nvPicPr>
        <p:blipFill>
          <a:blip r:embed="rId2"/>
          <a:stretch>
            <a:fillRect/>
          </a:stretch>
        </p:blipFill>
        <p:spPr>
          <a:xfrm>
            <a:off x="875490" y="180975"/>
            <a:ext cx="10583694" cy="6054455"/>
          </a:xfrm>
          <a:prstGeom prst="rect">
            <a:avLst/>
          </a:prstGeom>
        </p:spPr>
      </p:pic>
    </p:spTree>
    <p:extLst>
      <p:ext uri="{BB962C8B-B14F-4D97-AF65-F5344CB8AC3E}">
        <p14:creationId xmlns:p14="http://schemas.microsoft.com/office/powerpoint/2010/main" val="6832878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C070CE-4939-4BEF-B3F6-8A6A6C086849}"/>
              </a:ext>
            </a:extLst>
          </p:cNvPr>
          <p:cNvSpPr>
            <a:spLocks noGrp="1"/>
          </p:cNvSpPr>
          <p:nvPr>
            <p:ph type="title"/>
          </p:nvPr>
        </p:nvSpPr>
        <p:spPr/>
        <p:txBody>
          <a:bodyPr>
            <a:normAutofit/>
          </a:bodyPr>
          <a:lstStyle/>
          <a:p>
            <a:r>
              <a:rPr lang="en-AU" dirty="0"/>
              <a:t>SURVEY ONE - Mackie CC Seniors End of Season Assessment 2019</a:t>
            </a:r>
          </a:p>
        </p:txBody>
      </p:sp>
      <p:pic>
        <p:nvPicPr>
          <p:cNvPr id="4" name="Picture 3">
            <a:extLst>
              <a:ext uri="{FF2B5EF4-FFF2-40B4-BE49-F238E27FC236}">
                <a16:creationId xmlns:a16="http://schemas.microsoft.com/office/drawing/2014/main" id="{85AA234C-9F25-4464-925F-F32BEDE069B0}"/>
              </a:ext>
            </a:extLst>
          </p:cNvPr>
          <p:cNvPicPr>
            <a:picLocks noChangeAspect="1"/>
          </p:cNvPicPr>
          <p:nvPr/>
        </p:nvPicPr>
        <p:blipFill>
          <a:blip r:embed="rId2"/>
          <a:stretch>
            <a:fillRect/>
          </a:stretch>
        </p:blipFill>
        <p:spPr>
          <a:xfrm>
            <a:off x="414337" y="2196444"/>
            <a:ext cx="11363325" cy="3223967"/>
          </a:xfrm>
          <a:prstGeom prst="rect">
            <a:avLst/>
          </a:prstGeom>
        </p:spPr>
      </p:pic>
    </p:spTree>
    <p:extLst>
      <p:ext uri="{BB962C8B-B14F-4D97-AF65-F5344CB8AC3E}">
        <p14:creationId xmlns:p14="http://schemas.microsoft.com/office/powerpoint/2010/main" val="9307899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2EC3F0E-D4A2-461D-A8E5-CF1FEE53E3B1}"/>
              </a:ext>
            </a:extLst>
          </p:cNvPr>
          <p:cNvPicPr>
            <a:picLocks noChangeAspect="1"/>
          </p:cNvPicPr>
          <p:nvPr/>
        </p:nvPicPr>
        <p:blipFill>
          <a:blip r:embed="rId2"/>
          <a:stretch>
            <a:fillRect/>
          </a:stretch>
        </p:blipFill>
        <p:spPr>
          <a:xfrm>
            <a:off x="933856" y="300038"/>
            <a:ext cx="10457234" cy="5857572"/>
          </a:xfrm>
          <a:prstGeom prst="rect">
            <a:avLst/>
          </a:prstGeom>
        </p:spPr>
      </p:pic>
    </p:spTree>
    <p:extLst>
      <p:ext uri="{BB962C8B-B14F-4D97-AF65-F5344CB8AC3E}">
        <p14:creationId xmlns:p14="http://schemas.microsoft.com/office/powerpoint/2010/main" val="34149406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9197506-CA31-49B5-8C08-E2AF5F52DACB}"/>
              </a:ext>
            </a:extLst>
          </p:cNvPr>
          <p:cNvPicPr>
            <a:picLocks noChangeAspect="1"/>
          </p:cNvPicPr>
          <p:nvPr/>
        </p:nvPicPr>
        <p:blipFill>
          <a:blip r:embed="rId2"/>
          <a:stretch>
            <a:fillRect/>
          </a:stretch>
        </p:blipFill>
        <p:spPr>
          <a:xfrm>
            <a:off x="1011677" y="285750"/>
            <a:ext cx="10476689" cy="5881586"/>
          </a:xfrm>
          <a:prstGeom prst="rect">
            <a:avLst/>
          </a:prstGeom>
        </p:spPr>
      </p:pic>
    </p:spTree>
    <p:extLst>
      <p:ext uri="{BB962C8B-B14F-4D97-AF65-F5344CB8AC3E}">
        <p14:creationId xmlns:p14="http://schemas.microsoft.com/office/powerpoint/2010/main" val="27450410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D6CF308-0D8F-4577-A51C-9BA468977B18}"/>
              </a:ext>
            </a:extLst>
          </p:cNvPr>
          <p:cNvPicPr>
            <a:picLocks noChangeAspect="1"/>
          </p:cNvPicPr>
          <p:nvPr/>
        </p:nvPicPr>
        <p:blipFill>
          <a:blip r:embed="rId2"/>
          <a:stretch>
            <a:fillRect/>
          </a:stretch>
        </p:blipFill>
        <p:spPr>
          <a:xfrm>
            <a:off x="894946" y="247650"/>
            <a:ext cx="10603148" cy="5871048"/>
          </a:xfrm>
          <a:prstGeom prst="rect">
            <a:avLst/>
          </a:prstGeom>
        </p:spPr>
      </p:pic>
    </p:spTree>
    <p:extLst>
      <p:ext uri="{BB962C8B-B14F-4D97-AF65-F5344CB8AC3E}">
        <p14:creationId xmlns:p14="http://schemas.microsoft.com/office/powerpoint/2010/main" val="18413371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71B40F-A1FC-4161-89A9-620FCE586EB1}"/>
              </a:ext>
            </a:extLst>
          </p:cNvPr>
          <p:cNvSpPr>
            <a:spLocks noGrp="1"/>
          </p:cNvSpPr>
          <p:nvPr>
            <p:ph idx="1"/>
          </p:nvPr>
        </p:nvSpPr>
        <p:spPr/>
        <p:txBody>
          <a:bodyPr/>
          <a:lstStyle/>
          <a:p>
            <a:r>
              <a:rPr lang="en-AU" dirty="0"/>
              <a:t>1. Mackie CC needs to recruit and advertise heavily for the new season, on Facebook, have a big board on Mackie Rd, </a:t>
            </a:r>
            <a:r>
              <a:rPr lang="en-AU" dirty="0" err="1"/>
              <a:t>instagram</a:t>
            </a:r>
            <a:r>
              <a:rPr lang="en-AU" dirty="0"/>
              <a:t>, local paper, whatever it takes to Market out Club.</a:t>
            </a:r>
          </a:p>
          <a:p>
            <a:r>
              <a:rPr lang="en-AU" dirty="0"/>
              <a:t>2. Not sure if the employment of overseas players is a necessary expense - don’t appropriate people live in Australia (Melbourne). It would have been good to know what sort of things the club stand for may have affected my response. With regard to kids game - I believe they should be competitive experiencing wins and losses. And spectators should be just that spectators.</a:t>
            </a:r>
          </a:p>
          <a:p>
            <a:r>
              <a:rPr lang="en-AU" dirty="0"/>
              <a:t>3. I feel The question about embarrassment on/off the field is a loaded question. Of course its important Do not use this question to make the club sterile and introduce </a:t>
            </a:r>
            <a:r>
              <a:rPr lang="en-AU" dirty="0" err="1"/>
              <a:t>wanky</a:t>
            </a:r>
            <a:r>
              <a:rPr lang="en-AU" dirty="0"/>
              <a:t> code of conduct etc.</a:t>
            </a:r>
          </a:p>
          <a:p>
            <a:r>
              <a:rPr lang="en-AU" dirty="0"/>
              <a:t>4. Consult some players before hiring a new coach. Release the results of surveys like this for everyone to see otherwise they are useless.</a:t>
            </a:r>
          </a:p>
        </p:txBody>
      </p:sp>
      <p:pic>
        <p:nvPicPr>
          <p:cNvPr id="4" name="Picture 3">
            <a:extLst>
              <a:ext uri="{FF2B5EF4-FFF2-40B4-BE49-F238E27FC236}">
                <a16:creationId xmlns:a16="http://schemas.microsoft.com/office/drawing/2014/main" id="{3F429FC2-C039-4D05-9F93-BF9CB3F31FF1}"/>
              </a:ext>
            </a:extLst>
          </p:cNvPr>
          <p:cNvPicPr>
            <a:picLocks noChangeAspect="1"/>
          </p:cNvPicPr>
          <p:nvPr/>
        </p:nvPicPr>
        <p:blipFill>
          <a:blip r:embed="rId2"/>
          <a:stretch>
            <a:fillRect/>
          </a:stretch>
        </p:blipFill>
        <p:spPr>
          <a:xfrm>
            <a:off x="1215958" y="204282"/>
            <a:ext cx="9939722" cy="1420238"/>
          </a:xfrm>
          <a:prstGeom prst="rect">
            <a:avLst/>
          </a:prstGeom>
        </p:spPr>
      </p:pic>
    </p:spTree>
    <p:extLst>
      <p:ext uri="{BB962C8B-B14F-4D97-AF65-F5344CB8AC3E}">
        <p14:creationId xmlns:p14="http://schemas.microsoft.com/office/powerpoint/2010/main" val="3026528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A4F7C5-A392-4176-82DA-61060BE35A89}"/>
              </a:ext>
            </a:extLst>
          </p:cNvPr>
          <p:cNvSpPr>
            <a:spLocks noGrp="1"/>
          </p:cNvSpPr>
          <p:nvPr>
            <p:ph idx="1"/>
          </p:nvPr>
        </p:nvSpPr>
        <p:spPr>
          <a:xfrm>
            <a:off x="1097280" y="350196"/>
            <a:ext cx="10058400" cy="5518898"/>
          </a:xfrm>
        </p:spPr>
        <p:txBody>
          <a:bodyPr/>
          <a:lstStyle/>
          <a:p>
            <a:endParaRPr lang="en-AU" dirty="0"/>
          </a:p>
          <a:p>
            <a:r>
              <a:rPr lang="en-AU" dirty="0"/>
              <a:t>5. Would like to see the club have more general fitness activities for both players and their families</a:t>
            </a:r>
          </a:p>
          <a:p>
            <a:endParaRPr lang="en-AU" dirty="0"/>
          </a:p>
          <a:p>
            <a:r>
              <a:rPr lang="en-AU" dirty="0"/>
              <a:t>6. I think its important to have more participation from existing players to come back to club after games and have a catch up even for 10 minutes to discuss the play, Keep the club rooms clean, Make sure training is structured and starts on time</a:t>
            </a:r>
          </a:p>
          <a:p>
            <a:r>
              <a:rPr lang="en-AU" dirty="0"/>
              <a:t>7. Mackie is a great club and we are proud that our two boys play junior cricket in an inclusive environment with great coaches. I'd like to see a greater team effort in keeping the club rooms presentable, and that parents do not drink alcohol and smoke around children. This is not common but it does happen.</a:t>
            </a:r>
          </a:p>
          <a:p>
            <a:r>
              <a:rPr lang="en-AU" dirty="0"/>
              <a:t>8. Good community PR. Maybe working with other clubs to create community based players</a:t>
            </a:r>
          </a:p>
        </p:txBody>
      </p:sp>
    </p:spTree>
    <p:extLst>
      <p:ext uri="{BB962C8B-B14F-4D97-AF65-F5344CB8AC3E}">
        <p14:creationId xmlns:p14="http://schemas.microsoft.com/office/powerpoint/2010/main" val="13197544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2E7E0D-3768-44E8-86D9-DAFF65DDC0F4}"/>
              </a:ext>
            </a:extLst>
          </p:cNvPr>
          <p:cNvSpPr>
            <a:spLocks noGrp="1"/>
          </p:cNvSpPr>
          <p:nvPr>
            <p:ph type="title"/>
          </p:nvPr>
        </p:nvSpPr>
        <p:spPr/>
        <p:txBody>
          <a:bodyPr/>
          <a:lstStyle/>
          <a:p>
            <a:r>
              <a:rPr lang="en-AU" dirty="0"/>
              <a:t>Survey Two - Conclusions</a:t>
            </a:r>
          </a:p>
        </p:txBody>
      </p:sp>
      <p:sp>
        <p:nvSpPr>
          <p:cNvPr id="3" name="Content Placeholder 2">
            <a:extLst>
              <a:ext uri="{FF2B5EF4-FFF2-40B4-BE49-F238E27FC236}">
                <a16:creationId xmlns:a16="http://schemas.microsoft.com/office/drawing/2014/main" id="{ECA1078C-B3B5-4AB9-A1C1-B831BE8EC445}"/>
              </a:ext>
            </a:extLst>
          </p:cNvPr>
          <p:cNvSpPr>
            <a:spLocks noGrp="1"/>
          </p:cNvSpPr>
          <p:nvPr>
            <p:ph idx="1"/>
          </p:nvPr>
        </p:nvSpPr>
        <p:spPr/>
        <p:txBody>
          <a:bodyPr/>
          <a:lstStyle/>
          <a:p>
            <a:r>
              <a:rPr lang="en-AU" dirty="0"/>
              <a:t>1. Responses came from each of the four groups – senior, junior, veterans &amp; ex/former players</a:t>
            </a:r>
          </a:p>
          <a:p>
            <a:r>
              <a:rPr lang="en-AU" dirty="0"/>
              <a:t>2. Playing in a winning team is important, but not most important</a:t>
            </a:r>
          </a:p>
          <a:p>
            <a:r>
              <a:rPr lang="en-AU" dirty="0"/>
              <a:t>3. Mis-behaviour on/off-field does have repercussions on rest of team</a:t>
            </a:r>
          </a:p>
          <a:p>
            <a:r>
              <a:rPr lang="en-AU" dirty="0"/>
              <a:t>4. Mackie teams must play in grades where they have a reasonable chance of success</a:t>
            </a:r>
          </a:p>
          <a:p>
            <a:r>
              <a:rPr lang="en-AU" dirty="0"/>
              <a:t>5. Competing in Longmuir is important, but not most important</a:t>
            </a:r>
          </a:p>
          <a:p>
            <a:r>
              <a:rPr lang="en-AU" dirty="0"/>
              <a:t>6. Professional / overseas players is not considered important amongst members</a:t>
            </a:r>
          </a:p>
          <a:p>
            <a:r>
              <a:rPr lang="en-AU" dirty="0"/>
              <a:t>7. Members want have pride in club for more than just cricket</a:t>
            </a:r>
          </a:p>
          <a:p>
            <a:r>
              <a:rPr lang="en-AU" dirty="0"/>
              <a:t>8. Members would like Mackie to work with City of Glen </a:t>
            </a:r>
            <a:r>
              <a:rPr lang="en-AU" dirty="0" err="1"/>
              <a:t>Eira</a:t>
            </a:r>
            <a:r>
              <a:rPr lang="en-AU" dirty="0"/>
              <a:t> to promote community leadership</a:t>
            </a:r>
          </a:p>
          <a:p>
            <a:endParaRPr lang="en-AU" dirty="0"/>
          </a:p>
        </p:txBody>
      </p:sp>
    </p:spTree>
    <p:extLst>
      <p:ext uri="{BB962C8B-B14F-4D97-AF65-F5344CB8AC3E}">
        <p14:creationId xmlns:p14="http://schemas.microsoft.com/office/powerpoint/2010/main" val="19847219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0249142B-51D5-4077-AFF2-967CB1245FF4}"/>
              </a:ext>
            </a:extLst>
          </p:cNvPr>
          <p:cNvPicPr>
            <a:picLocks noChangeAspect="1"/>
          </p:cNvPicPr>
          <p:nvPr/>
        </p:nvPicPr>
        <p:blipFill>
          <a:blip r:embed="rId2"/>
          <a:stretch>
            <a:fillRect/>
          </a:stretch>
        </p:blipFill>
        <p:spPr>
          <a:xfrm>
            <a:off x="833437" y="152400"/>
            <a:ext cx="10525125" cy="6063574"/>
          </a:xfrm>
          <a:prstGeom prst="rect">
            <a:avLst/>
          </a:prstGeom>
        </p:spPr>
      </p:pic>
    </p:spTree>
    <p:extLst>
      <p:ext uri="{BB962C8B-B14F-4D97-AF65-F5344CB8AC3E}">
        <p14:creationId xmlns:p14="http://schemas.microsoft.com/office/powerpoint/2010/main" val="37094795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38ECDCB-1DDB-47E9-8FFF-75EF47CDA0EF}"/>
              </a:ext>
            </a:extLst>
          </p:cNvPr>
          <p:cNvPicPr>
            <a:picLocks noChangeAspect="1"/>
          </p:cNvPicPr>
          <p:nvPr/>
        </p:nvPicPr>
        <p:blipFill>
          <a:blip r:embed="rId2"/>
          <a:stretch>
            <a:fillRect/>
          </a:stretch>
        </p:blipFill>
        <p:spPr>
          <a:xfrm>
            <a:off x="890587" y="90488"/>
            <a:ext cx="10410825" cy="6057394"/>
          </a:xfrm>
          <a:prstGeom prst="rect">
            <a:avLst/>
          </a:prstGeom>
        </p:spPr>
      </p:pic>
    </p:spTree>
    <p:extLst>
      <p:ext uri="{BB962C8B-B14F-4D97-AF65-F5344CB8AC3E}">
        <p14:creationId xmlns:p14="http://schemas.microsoft.com/office/powerpoint/2010/main" val="5713953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60EB192-A2A6-43B2-A0CA-9CC5642C3870}"/>
              </a:ext>
            </a:extLst>
          </p:cNvPr>
          <p:cNvPicPr>
            <a:picLocks noChangeAspect="1"/>
          </p:cNvPicPr>
          <p:nvPr/>
        </p:nvPicPr>
        <p:blipFill>
          <a:blip r:embed="rId2"/>
          <a:stretch>
            <a:fillRect/>
          </a:stretch>
        </p:blipFill>
        <p:spPr>
          <a:xfrm>
            <a:off x="881062" y="80962"/>
            <a:ext cx="10429875" cy="6057191"/>
          </a:xfrm>
          <a:prstGeom prst="rect">
            <a:avLst/>
          </a:prstGeom>
        </p:spPr>
      </p:pic>
    </p:spTree>
    <p:extLst>
      <p:ext uri="{BB962C8B-B14F-4D97-AF65-F5344CB8AC3E}">
        <p14:creationId xmlns:p14="http://schemas.microsoft.com/office/powerpoint/2010/main" val="39243788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8B9878B-836D-4EAC-9F0B-8AAD514C883F}"/>
              </a:ext>
            </a:extLst>
          </p:cNvPr>
          <p:cNvPicPr>
            <a:picLocks noChangeAspect="1"/>
          </p:cNvPicPr>
          <p:nvPr/>
        </p:nvPicPr>
        <p:blipFill>
          <a:blip r:embed="rId2"/>
          <a:stretch>
            <a:fillRect/>
          </a:stretch>
        </p:blipFill>
        <p:spPr>
          <a:xfrm>
            <a:off x="885217" y="291830"/>
            <a:ext cx="10554511" cy="5904689"/>
          </a:xfrm>
          <a:prstGeom prst="rect">
            <a:avLst/>
          </a:prstGeom>
        </p:spPr>
      </p:pic>
    </p:spTree>
    <p:extLst>
      <p:ext uri="{BB962C8B-B14F-4D97-AF65-F5344CB8AC3E}">
        <p14:creationId xmlns:p14="http://schemas.microsoft.com/office/powerpoint/2010/main" val="2585701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1320AAB-C063-4988-B2ED-05C808CBBEDF}"/>
              </a:ext>
            </a:extLst>
          </p:cNvPr>
          <p:cNvPicPr>
            <a:picLocks noChangeAspect="1"/>
          </p:cNvPicPr>
          <p:nvPr/>
        </p:nvPicPr>
        <p:blipFill>
          <a:blip r:embed="rId2"/>
          <a:stretch>
            <a:fillRect/>
          </a:stretch>
        </p:blipFill>
        <p:spPr>
          <a:xfrm>
            <a:off x="904672" y="447473"/>
            <a:ext cx="10632332" cy="5672340"/>
          </a:xfrm>
          <a:prstGeom prst="rect">
            <a:avLst/>
          </a:prstGeom>
        </p:spPr>
      </p:pic>
    </p:spTree>
    <p:extLst>
      <p:ext uri="{BB962C8B-B14F-4D97-AF65-F5344CB8AC3E}">
        <p14:creationId xmlns:p14="http://schemas.microsoft.com/office/powerpoint/2010/main" val="28666873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6221464-000C-43F8-A40C-FA982E14D507}"/>
              </a:ext>
            </a:extLst>
          </p:cNvPr>
          <p:cNvPicPr>
            <a:picLocks noChangeAspect="1"/>
          </p:cNvPicPr>
          <p:nvPr/>
        </p:nvPicPr>
        <p:blipFill>
          <a:blip r:embed="rId2"/>
          <a:stretch>
            <a:fillRect/>
          </a:stretch>
        </p:blipFill>
        <p:spPr>
          <a:xfrm>
            <a:off x="846305" y="291830"/>
            <a:ext cx="10778247" cy="5729591"/>
          </a:xfrm>
          <a:prstGeom prst="rect">
            <a:avLst/>
          </a:prstGeom>
        </p:spPr>
      </p:pic>
    </p:spTree>
    <p:extLst>
      <p:ext uri="{BB962C8B-B14F-4D97-AF65-F5344CB8AC3E}">
        <p14:creationId xmlns:p14="http://schemas.microsoft.com/office/powerpoint/2010/main" val="21206097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560FF71-4F4B-49C4-A3A1-F02D20DCCCEE}"/>
              </a:ext>
            </a:extLst>
          </p:cNvPr>
          <p:cNvSpPr>
            <a:spLocks noGrp="1"/>
          </p:cNvSpPr>
          <p:nvPr>
            <p:ph idx="1"/>
          </p:nvPr>
        </p:nvSpPr>
        <p:spPr>
          <a:xfrm>
            <a:off x="1097280" y="1799617"/>
            <a:ext cx="10058400" cy="4069477"/>
          </a:xfrm>
        </p:spPr>
        <p:txBody>
          <a:bodyPr>
            <a:normAutofit/>
          </a:bodyPr>
          <a:lstStyle/>
          <a:p>
            <a:r>
              <a:rPr lang="en-AU" dirty="0"/>
              <a:t>1. Constant changes in people playing each week makes it hard to get consistency.</a:t>
            </a:r>
          </a:p>
          <a:p>
            <a:r>
              <a:rPr lang="en-AU" dirty="0"/>
              <a:t>2. Appears greater effort has been placed on Sunday and over 50 sides. The club is about Saturday cricket, and appears to be tired. the 5ths were removed and the 4ths had difficulty in getting a side. the social room has become a mess and store room, hopefully not these coming weekends when hosting finals. it appears selling alcohol has become important, doesn't look good having the group of regulars drinking through senior training sessions, while kids are still around. with the intention of the SECA rule change next year, the club is in a difficult position with SECA planned </a:t>
            </a:r>
            <a:r>
              <a:rPr lang="en-AU" dirty="0" err="1"/>
              <a:t>sunday</a:t>
            </a:r>
            <a:r>
              <a:rPr lang="en-AU" dirty="0"/>
              <a:t> games. What gives, being a member club of SECA, or member club of over 50 and one day grade association.</a:t>
            </a:r>
          </a:p>
          <a:p>
            <a:r>
              <a:rPr lang="en-AU" dirty="0"/>
              <a:t>3. I believe the past players need more communication of happening events. This will create a better environment and help support the club as a whole. A lot of news is heard via second hand and well after the fact.</a:t>
            </a:r>
          </a:p>
        </p:txBody>
      </p:sp>
      <p:pic>
        <p:nvPicPr>
          <p:cNvPr id="4" name="Picture 3">
            <a:extLst>
              <a:ext uri="{FF2B5EF4-FFF2-40B4-BE49-F238E27FC236}">
                <a16:creationId xmlns:a16="http://schemas.microsoft.com/office/drawing/2014/main" id="{DA639AD5-24F7-45CD-BF49-C33A3BA2A58D}"/>
              </a:ext>
            </a:extLst>
          </p:cNvPr>
          <p:cNvPicPr>
            <a:picLocks noChangeAspect="1"/>
          </p:cNvPicPr>
          <p:nvPr/>
        </p:nvPicPr>
        <p:blipFill>
          <a:blip r:embed="rId2"/>
          <a:stretch>
            <a:fillRect/>
          </a:stretch>
        </p:blipFill>
        <p:spPr>
          <a:xfrm>
            <a:off x="1097281" y="233464"/>
            <a:ext cx="10058400" cy="1449421"/>
          </a:xfrm>
          <a:prstGeom prst="rect">
            <a:avLst/>
          </a:prstGeom>
        </p:spPr>
      </p:pic>
    </p:spTree>
    <p:extLst>
      <p:ext uri="{BB962C8B-B14F-4D97-AF65-F5344CB8AC3E}">
        <p14:creationId xmlns:p14="http://schemas.microsoft.com/office/powerpoint/2010/main" val="1394271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Retrospect">
  <a:themeElements>
    <a:clrScheme name="Yellow">
      <a:dk1>
        <a:sysClr val="windowText" lastClr="000000"/>
      </a:dk1>
      <a:lt1>
        <a:sysClr val="window" lastClr="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E3DA18C2-75F1-4980-A5F0-165F6F71DE6D}"/>
    </a:ext>
  </a:extLst>
</a:theme>
</file>

<file path=docProps/app.xml><?xml version="1.0" encoding="utf-8"?>
<Properties xmlns="http://schemas.openxmlformats.org/officeDocument/2006/extended-properties" xmlns:vt="http://schemas.openxmlformats.org/officeDocument/2006/docPropsVTypes">
  <Template>Retrospect</Template>
  <TotalTime>2537</TotalTime>
  <Words>1204</Words>
  <Application>Microsoft Office PowerPoint</Application>
  <PresentationFormat>Widescreen</PresentationFormat>
  <Paragraphs>45</Paragraphs>
  <Slides>25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25</vt:i4>
      </vt:variant>
    </vt:vector>
  </HeadingPairs>
  <TitlesOfParts>
    <vt:vector size="28" baseType="lpstr">
      <vt:lpstr>Calibri</vt:lpstr>
      <vt:lpstr>Calibri Light</vt:lpstr>
      <vt:lpstr>Retrospect</vt:lpstr>
      <vt:lpstr>Mackie Cricket Club</vt:lpstr>
      <vt:lpstr>SURVEY ONE - Mackie CC Seniors End of Season Assessment 2019</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Survey One - Conclusions</vt:lpstr>
      <vt:lpstr>Survey Two - Mackie Cricket Club Strategic Survey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Survey Two - Conclusions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Mackie Cricket Club</dc:title>
  <dc:creator>Michael Pahoff</dc:creator>
  <cp:lastModifiedBy>Michael Pahoff</cp:lastModifiedBy>
  <cp:revision>90</cp:revision>
  <dcterms:created xsi:type="dcterms:W3CDTF">2018-11-21T03:55:44Z</dcterms:created>
  <dcterms:modified xsi:type="dcterms:W3CDTF">2019-06-13T01:45:25Z</dcterms:modified>
</cp:coreProperties>
</file>